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0" r:id="rId2"/>
    <p:sldId id="257" r:id="rId3"/>
    <p:sldId id="258"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9" r:id="rId21"/>
    <p:sldId id="278"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75" d="100"/>
          <a:sy n="75" d="100"/>
        </p:scale>
        <p:origin x="19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tableStyles" Target="tableStyles.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viewProps" Target="view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presProps" Target="presProp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11/13/2020</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11/13/2020</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11/13/2020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11/13/2020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11/13/2020</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11/13/2020</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11/13/2020</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8" Type="http://schemas.openxmlformats.org/officeDocument/2006/relationships/image" Target="../media/image14.png" /><Relationship Id="rId3" Type="http://schemas.openxmlformats.org/officeDocument/2006/relationships/image" Target="../media/image9.png" /><Relationship Id="rId7" Type="http://schemas.openxmlformats.org/officeDocument/2006/relationships/image" Target="../media/image13.png" /><Relationship Id="rId2" Type="http://schemas.openxmlformats.org/officeDocument/2006/relationships/image" Target="../media/image8.png" /><Relationship Id="rId1" Type="http://schemas.openxmlformats.org/officeDocument/2006/relationships/slideLayout" Target="../slideLayouts/slideLayout2.xml" /><Relationship Id="rId6" Type="http://schemas.openxmlformats.org/officeDocument/2006/relationships/image" Target="../media/image12.png" /><Relationship Id="rId5" Type="http://schemas.openxmlformats.org/officeDocument/2006/relationships/image" Target="../media/image11.png" /><Relationship Id="rId4" Type="http://schemas.openxmlformats.org/officeDocument/2006/relationships/image" Target="../media/image10.png" /><Relationship Id="rId9" Type="http://schemas.openxmlformats.org/officeDocument/2006/relationships/image" Target="../media/image15.png" /></Relationships>
</file>

<file path=ppt/slides/_rels/slide16.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image" Target="../media/image17.png"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18.pn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Running head: Nespresso distribution strategies</a:t>
            </a:r>
          </a:p>
        </p:txBody>
      </p:sp>
      <p:sp>
        <p:nvSpPr>
          <p:cNvPr id="3" name="Content Placeholder 2"/>
          <p:cNvSpPr>
            <a:spLocks noGrp="1"/>
          </p:cNvSpPr>
          <p:nvPr>
            <p:ph idx="1"/>
          </p:nvPr>
        </p:nvSpPr>
        <p:spPr/>
        <p:txBody>
          <a:bodyPr>
            <a:normAutofit/>
          </a:bodyPr>
          <a:lstStyle/>
          <a:p>
            <a:pPr marL="0" indent="0" algn="ctr">
              <a:buNone/>
            </a:pPr>
            <a:endParaRPr lang="en-US" sz="3200" dirty="0"/>
          </a:p>
          <a:p>
            <a:pPr marL="0" indent="0" algn="ctr">
              <a:buNone/>
            </a:pPr>
            <a:r>
              <a:rPr lang="en-US" sz="3200" dirty="0"/>
              <a:t>Students name</a:t>
            </a:r>
          </a:p>
          <a:p>
            <a:pPr marL="0" indent="0" algn="ctr">
              <a:buNone/>
            </a:pPr>
            <a:r>
              <a:rPr lang="en-US" sz="3200" dirty="0"/>
              <a:t>Institution name </a:t>
            </a:r>
          </a:p>
          <a:p>
            <a:pPr marL="0" indent="0" algn="ctr">
              <a:buNone/>
            </a:pPr>
            <a:r>
              <a:rPr lang="en-US" sz="3200" dirty="0"/>
              <a:t>Instructors name </a:t>
            </a:r>
          </a:p>
          <a:p>
            <a:pPr marL="0" indent="0" algn="ctr">
              <a:buNone/>
            </a:pPr>
            <a:r>
              <a:rPr lang="en-US" sz="3200" dirty="0"/>
              <a:t>Course title</a:t>
            </a:r>
          </a:p>
          <a:p>
            <a:pPr marL="0" indent="0" algn="ctr">
              <a:buNone/>
            </a:pPr>
            <a:r>
              <a:rPr lang="en-US" sz="3200" dirty="0"/>
              <a:t>Date </a:t>
            </a:r>
          </a:p>
        </p:txBody>
      </p:sp>
    </p:spTree>
    <p:extLst>
      <p:ext uri="{BB962C8B-B14F-4D97-AF65-F5344CB8AC3E}">
        <p14:creationId xmlns:p14="http://schemas.microsoft.com/office/powerpoint/2010/main" val="1187105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38812" y="808006"/>
            <a:ext cx="8120576" cy="5114987"/>
          </a:xfrm>
          <a:prstGeom prst="rect">
            <a:avLst/>
          </a:prstGeom>
        </p:spPr>
      </p:pic>
    </p:spTree>
    <p:extLst>
      <p:ext uri="{BB962C8B-B14F-4D97-AF65-F5344CB8AC3E}">
        <p14:creationId xmlns:p14="http://schemas.microsoft.com/office/powerpoint/2010/main" val="1857416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SUMMARY</a:t>
            </a:r>
          </a:p>
        </p:txBody>
      </p:sp>
      <p:sp>
        <p:nvSpPr>
          <p:cNvPr id="3" name="Content Placeholder 2"/>
          <p:cNvSpPr>
            <a:spLocks noGrp="1"/>
          </p:cNvSpPr>
          <p:nvPr>
            <p:ph idx="1"/>
          </p:nvPr>
        </p:nvSpPr>
        <p:spPr/>
        <p:txBody>
          <a:bodyPr/>
          <a:lstStyle/>
          <a:p>
            <a:r>
              <a:rPr lang="en-US" dirty="0"/>
              <a:t>The history </a:t>
            </a:r>
          </a:p>
          <a:p>
            <a:r>
              <a:rPr lang="en-US" dirty="0"/>
              <a:t>Marketing strategy </a:t>
            </a:r>
          </a:p>
          <a:p>
            <a:r>
              <a:rPr lang="en-US" dirty="0"/>
              <a:t>Marketing operations</a:t>
            </a:r>
          </a:p>
          <a:p>
            <a:r>
              <a:rPr lang="en-US" dirty="0"/>
              <a:t>What next </a:t>
            </a:r>
          </a:p>
        </p:txBody>
      </p:sp>
    </p:spTree>
    <p:extLst>
      <p:ext uri="{BB962C8B-B14F-4D97-AF65-F5344CB8AC3E}">
        <p14:creationId xmlns:p14="http://schemas.microsoft.com/office/powerpoint/2010/main" val="2631052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Introduction </a:t>
            </a:r>
          </a:p>
        </p:txBody>
      </p:sp>
      <p:sp>
        <p:nvSpPr>
          <p:cNvPr id="3" name="Content Placeholder 2"/>
          <p:cNvSpPr>
            <a:spLocks noGrp="1"/>
          </p:cNvSpPr>
          <p:nvPr>
            <p:ph idx="1"/>
          </p:nvPr>
        </p:nvSpPr>
        <p:spPr/>
        <p:txBody>
          <a:bodyPr/>
          <a:lstStyle/>
          <a:p>
            <a:pPr marL="0" indent="0" algn="ctr">
              <a:buNone/>
            </a:pPr>
            <a:r>
              <a:rPr lang="en-US" dirty="0"/>
              <a:t>The history of Nespresso</a:t>
            </a:r>
          </a:p>
          <a:p>
            <a:r>
              <a:rPr lang="en-US" dirty="0"/>
              <a:t>It is part of the group known as the Nestle that is located in Switzerland </a:t>
            </a:r>
          </a:p>
          <a:p>
            <a:r>
              <a:rPr lang="en-US" dirty="0"/>
              <a:t>Capsules and machines</a:t>
            </a:r>
          </a:p>
          <a:p>
            <a:r>
              <a:rPr lang="en-US" dirty="0"/>
              <a:t>They have their market all over the world </a:t>
            </a:r>
          </a:p>
          <a:p>
            <a:r>
              <a:rPr lang="en-US" dirty="0"/>
              <a:t>It is a well known company by many people all over the world</a:t>
            </a:r>
          </a:p>
          <a:p>
            <a:r>
              <a:rPr lang="en-US" dirty="0"/>
              <a:t>Nespresso is the world's leading high- class coffee producers (</a:t>
            </a:r>
            <a:r>
              <a:rPr lang="en-US" dirty="0" err="1"/>
              <a:t>Brem</a:t>
            </a:r>
            <a:r>
              <a:rPr lang="en-US" dirty="0"/>
              <a:t>, 2016).</a:t>
            </a:r>
          </a:p>
          <a:p>
            <a:r>
              <a:rPr lang="en-US" dirty="0"/>
              <a:t>Coffee specialists are available 24/7</a:t>
            </a:r>
          </a:p>
          <a:p>
            <a:r>
              <a:rPr lang="en-US" dirty="0"/>
              <a:t>The company has offices in the main towns such as Miami and Paris. </a:t>
            </a:r>
          </a:p>
          <a:p>
            <a:r>
              <a:rPr lang="en-US" dirty="0"/>
              <a:t>Nespresso has recorded the highest sales among all Nestle SA's subsidiaries</a:t>
            </a:r>
          </a:p>
        </p:txBody>
      </p:sp>
    </p:spTree>
    <p:extLst>
      <p:ext uri="{BB962C8B-B14F-4D97-AF65-F5344CB8AC3E}">
        <p14:creationId xmlns:p14="http://schemas.microsoft.com/office/powerpoint/2010/main" val="965037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Invention history </a:t>
            </a:r>
          </a:p>
        </p:txBody>
      </p:sp>
      <p:sp>
        <p:nvSpPr>
          <p:cNvPr id="3" name="Content Placeholder 2"/>
          <p:cNvSpPr>
            <a:spLocks noGrp="1"/>
          </p:cNvSpPr>
          <p:nvPr>
            <p:ph idx="1"/>
          </p:nvPr>
        </p:nvSpPr>
        <p:spPr/>
        <p:txBody>
          <a:bodyPr/>
          <a:lstStyle/>
          <a:p>
            <a:r>
              <a:rPr lang="en-US" dirty="0"/>
              <a:t>Come into existence in 1976 and it was invented by a man known as Eric Favre</a:t>
            </a:r>
          </a:p>
          <a:p>
            <a:r>
              <a:rPr lang="en-US" dirty="0"/>
              <a:t>This was unsuccessful </a:t>
            </a:r>
          </a:p>
          <a:p>
            <a:r>
              <a:rPr lang="en-US" dirty="0"/>
              <a:t>It was later brought into existence in the year 1988 by Jean- Paul Gaillard and this time the market was a success.</a:t>
            </a:r>
          </a:p>
          <a:p>
            <a:r>
              <a:rPr lang="en-US" dirty="0"/>
              <a:t>It grew up over the years and some contracts were signed by different manufacturers</a:t>
            </a:r>
          </a:p>
          <a:p>
            <a:endParaRPr lang="en-US" dirty="0"/>
          </a:p>
        </p:txBody>
      </p:sp>
      <p:pic>
        <p:nvPicPr>
          <p:cNvPr id="4" name="Picture 3"/>
          <p:cNvPicPr>
            <a:picLocks noChangeAspect="1"/>
          </p:cNvPicPr>
          <p:nvPr/>
        </p:nvPicPr>
        <p:blipFill>
          <a:blip r:embed="rId2"/>
          <a:stretch>
            <a:fillRect/>
          </a:stretch>
        </p:blipFill>
        <p:spPr>
          <a:xfrm>
            <a:off x="3373281" y="3485685"/>
            <a:ext cx="8010838" cy="4865030"/>
          </a:xfrm>
          <a:prstGeom prst="rect">
            <a:avLst/>
          </a:prstGeom>
        </p:spPr>
      </p:pic>
    </p:spTree>
    <p:extLst>
      <p:ext uri="{BB962C8B-B14F-4D97-AF65-F5344CB8AC3E}">
        <p14:creationId xmlns:p14="http://schemas.microsoft.com/office/powerpoint/2010/main" val="292241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Timeline</a:t>
            </a:r>
          </a:p>
        </p:txBody>
      </p:sp>
      <p:pic>
        <p:nvPicPr>
          <p:cNvPr id="4" name="Content Placeholder 3"/>
          <p:cNvPicPr>
            <a:picLocks noGrp="1" noChangeAspect="1"/>
          </p:cNvPicPr>
          <p:nvPr>
            <p:ph idx="1"/>
          </p:nvPr>
        </p:nvPicPr>
        <p:blipFill>
          <a:blip r:embed="rId2"/>
          <a:stretch>
            <a:fillRect/>
          </a:stretch>
        </p:blipFill>
        <p:spPr>
          <a:xfrm>
            <a:off x="685800" y="2464879"/>
            <a:ext cx="10820400" cy="1602804"/>
          </a:xfrm>
          <a:prstGeom prst="rect">
            <a:avLst/>
          </a:prstGeom>
        </p:spPr>
      </p:pic>
      <p:pic>
        <p:nvPicPr>
          <p:cNvPr id="5" name="Picture 4"/>
          <p:cNvPicPr>
            <a:picLocks noChangeAspect="1"/>
          </p:cNvPicPr>
          <p:nvPr/>
        </p:nvPicPr>
        <p:blipFill>
          <a:blip r:embed="rId3"/>
          <a:stretch>
            <a:fillRect/>
          </a:stretch>
        </p:blipFill>
        <p:spPr>
          <a:xfrm>
            <a:off x="685800" y="3982466"/>
            <a:ext cx="11235902" cy="1664352"/>
          </a:xfrm>
          <a:prstGeom prst="rect">
            <a:avLst/>
          </a:prstGeom>
        </p:spPr>
      </p:pic>
    </p:spTree>
    <p:extLst>
      <p:ext uri="{BB962C8B-B14F-4D97-AF65-F5344CB8AC3E}">
        <p14:creationId xmlns:p14="http://schemas.microsoft.com/office/powerpoint/2010/main" val="4192798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MARKETING STRATEGY</a:t>
            </a:r>
          </a:p>
        </p:txBody>
      </p:sp>
      <p:sp>
        <p:nvSpPr>
          <p:cNvPr id="3" name="Content Placeholder 2"/>
          <p:cNvSpPr>
            <a:spLocks noGrp="1"/>
          </p:cNvSpPr>
          <p:nvPr>
            <p:ph idx="1"/>
          </p:nvPr>
        </p:nvSpPr>
        <p:spPr/>
        <p:txBody>
          <a:bodyPr/>
          <a:lstStyle/>
          <a:p>
            <a:r>
              <a:rPr lang="en-US" dirty="0"/>
              <a:t>Customers needs; Maslow’s Pyramid</a:t>
            </a:r>
          </a:p>
          <a:p>
            <a:r>
              <a:rPr lang="en-US" dirty="0"/>
              <a:t>Analysis of the environment </a:t>
            </a:r>
          </a:p>
        </p:txBody>
      </p:sp>
      <p:pic>
        <p:nvPicPr>
          <p:cNvPr id="4" name="Picture 3"/>
          <p:cNvPicPr>
            <a:picLocks noChangeAspect="1"/>
          </p:cNvPicPr>
          <p:nvPr/>
        </p:nvPicPr>
        <p:blipFill>
          <a:blip r:embed="rId2"/>
          <a:stretch>
            <a:fillRect/>
          </a:stretch>
        </p:blipFill>
        <p:spPr>
          <a:xfrm>
            <a:off x="5350484" y="2527299"/>
            <a:ext cx="6444031" cy="4102497"/>
          </a:xfrm>
          <a:prstGeom prst="rect">
            <a:avLst/>
          </a:prstGeom>
        </p:spPr>
      </p:pic>
    </p:spTree>
    <p:extLst>
      <p:ext uri="{BB962C8B-B14F-4D97-AF65-F5344CB8AC3E}">
        <p14:creationId xmlns:p14="http://schemas.microsoft.com/office/powerpoint/2010/main" val="2741292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Analysis of the logo </a:t>
            </a:r>
          </a:p>
        </p:txBody>
      </p:sp>
      <p:sp>
        <p:nvSpPr>
          <p:cNvPr id="3" name="Content Placeholder 2"/>
          <p:cNvSpPr>
            <a:spLocks noGrp="1"/>
          </p:cNvSpPr>
          <p:nvPr>
            <p:ph idx="1"/>
          </p:nvPr>
        </p:nvSpPr>
        <p:spPr/>
        <p:txBody>
          <a:bodyPr>
            <a:normAutofit lnSpcReduction="10000"/>
          </a:bodyPr>
          <a:lstStyle/>
          <a:p>
            <a:r>
              <a:rPr lang="en-US" dirty="0"/>
              <a:t>White – coffee foam color, the white color is mainly taken to be a color of purity </a:t>
            </a:r>
          </a:p>
          <a:p>
            <a:r>
              <a:rPr lang="en-US" dirty="0"/>
              <a:t>Brown – coffee color which is considered a color that is prestigious </a:t>
            </a:r>
          </a:p>
          <a:p>
            <a:r>
              <a:rPr lang="en-US" dirty="0"/>
              <a:t>N stands for the Nespresso</a:t>
            </a:r>
          </a:p>
          <a:p>
            <a:pPr marL="0" indent="0">
              <a:buNone/>
            </a:pPr>
            <a:r>
              <a:rPr lang="en-US" u="sng" dirty="0"/>
              <a:t>CLOSED CHANNEL STRUCTURE FOR NESPRESSO</a:t>
            </a:r>
          </a:p>
          <a:p>
            <a:r>
              <a:rPr lang="en-US" dirty="0"/>
              <a:t>The fact that Nespresso has a closed channel structure means that it won't be possible for any other people to do the distribution of coffee pods except for Nespresso(Matzler and Kurt, 2013). </a:t>
            </a:r>
          </a:p>
          <a:p>
            <a:r>
              <a:rPr lang="en-US" dirty="0"/>
              <a:t>This limit of coffee pods distributors makes Nespresso a monopoly and hence competitors who would like to join the business of making coffee pods find it hard to join because Nespresso has already dominated the market by being the only producers of the coffee machine. </a:t>
            </a:r>
          </a:p>
          <a:p>
            <a:endParaRPr lang="en-US" dirty="0"/>
          </a:p>
          <a:p>
            <a:endParaRPr lang="en-US" dirty="0"/>
          </a:p>
        </p:txBody>
      </p:sp>
    </p:spTree>
    <p:extLst>
      <p:ext uri="{BB962C8B-B14F-4D97-AF65-F5344CB8AC3E}">
        <p14:creationId xmlns:p14="http://schemas.microsoft.com/office/powerpoint/2010/main" val="659158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Target analysis</a:t>
            </a:r>
          </a:p>
        </p:txBody>
      </p:sp>
      <p:sp>
        <p:nvSpPr>
          <p:cNvPr id="3" name="Content Placeholder 2"/>
          <p:cNvSpPr>
            <a:spLocks noGrp="1"/>
          </p:cNvSpPr>
          <p:nvPr>
            <p:ph idx="1"/>
          </p:nvPr>
        </p:nvSpPr>
        <p:spPr/>
        <p:txBody>
          <a:bodyPr/>
          <a:lstStyle/>
          <a:p>
            <a:r>
              <a:rPr lang="en-US" dirty="0"/>
              <a:t>Secondary target- This are mainly the customers of the products who have less demand and they are not frequent buyers. Sometimes they have less cash for the purchase of their products and also their demand of the product is fewer</a:t>
            </a:r>
          </a:p>
          <a:p>
            <a:r>
              <a:rPr lang="en-US" dirty="0"/>
              <a:t>Main target- there demand for the products are mainly higher and they are considered to boost the business in the purchase of the products. </a:t>
            </a:r>
          </a:p>
          <a:p>
            <a:r>
              <a:rPr lang="en-US" dirty="0"/>
              <a:t>Core target- mainly those customers who are there to purchase the core products of the company. </a:t>
            </a:r>
          </a:p>
        </p:txBody>
      </p:sp>
    </p:spTree>
    <p:extLst>
      <p:ext uri="{BB962C8B-B14F-4D97-AF65-F5344CB8AC3E}">
        <p14:creationId xmlns:p14="http://schemas.microsoft.com/office/powerpoint/2010/main" val="2965098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Segmentation </a:t>
            </a:r>
          </a:p>
        </p:txBody>
      </p:sp>
      <p:sp>
        <p:nvSpPr>
          <p:cNvPr id="3" name="Content Placeholder 2"/>
          <p:cNvSpPr>
            <a:spLocks noGrp="1"/>
          </p:cNvSpPr>
          <p:nvPr>
            <p:ph idx="1"/>
          </p:nvPr>
        </p:nvSpPr>
        <p:spPr/>
        <p:txBody>
          <a:bodyPr/>
          <a:lstStyle/>
          <a:p>
            <a:r>
              <a:rPr lang="en-US" dirty="0"/>
              <a:t>Allows differentiation</a:t>
            </a:r>
          </a:p>
          <a:p>
            <a:r>
              <a:rPr lang="en-US" dirty="0"/>
              <a:t>Different ways of segmentation</a:t>
            </a:r>
          </a:p>
          <a:p>
            <a:pPr marL="0" indent="0">
              <a:buNone/>
            </a:pPr>
            <a:r>
              <a:rPr lang="en-US" u="sng" dirty="0"/>
              <a:t>POSITIONING </a:t>
            </a:r>
          </a:p>
          <a:p>
            <a:r>
              <a:rPr lang="en-US" dirty="0"/>
              <a:t>Original idea : build loyalty </a:t>
            </a:r>
          </a:p>
          <a:p>
            <a:endParaRPr lang="en-US" dirty="0"/>
          </a:p>
          <a:p>
            <a:r>
              <a:rPr lang="en-US" dirty="0"/>
              <a:t>Moreover, Nespresso has patent rights and hence is the only manufacturer and distributor of coffee machines and coffee pods in the whole world. The patent protects Nespresso from competitive forces. </a:t>
            </a:r>
          </a:p>
          <a:p>
            <a:endParaRPr lang="en-US" dirty="0"/>
          </a:p>
          <a:p>
            <a:endParaRPr lang="en-US" dirty="0"/>
          </a:p>
        </p:txBody>
      </p:sp>
    </p:spTree>
    <p:extLst>
      <p:ext uri="{BB962C8B-B14F-4D97-AF65-F5344CB8AC3E}">
        <p14:creationId xmlns:p14="http://schemas.microsoft.com/office/powerpoint/2010/main" val="3218230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SWOT ANALYSIS</a:t>
            </a:r>
          </a:p>
        </p:txBody>
      </p:sp>
      <p:sp>
        <p:nvSpPr>
          <p:cNvPr id="3" name="Content Placeholder 2"/>
          <p:cNvSpPr>
            <a:spLocks noGrp="1"/>
          </p:cNvSpPr>
          <p:nvPr>
            <p:ph idx="1"/>
          </p:nvPr>
        </p:nvSpPr>
        <p:spPr/>
        <p:txBody>
          <a:bodyPr/>
          <a:lstStyle/>
          <a:p>
            <a:pPr marL="0" indent="0">
              <a:buNone/>
            </a:pPr>
            <a:r>
              <a:rPr lang="en-US" u="sng" dirty="0"/>
              <a:t>STRENGTHS</a:t>
            </a:r>
          </a:p>
          <a:p>
            <a:r>
              <a:rPr lang="en-US" dirty="0"/>
              <a:t>Patented capsules</a:t>
            </a:r>
          </a:p>
          <a:p>
            <a:r>
              <a:rPr lang="en-US" dirty="0"/>
              <a:t>Market Leader</a:t>
            </a:r>
          </a:p>
          <a:p>
            <a:r>
              <a:rPr lang="en-US" dirty="0"/>
              <a:t>Good brand image</a:t>
            </a:r>
          </a:p>
          <a:p>
            <a:r>
              <a:rPr lang="en-US" dirty="0"/>
              <a:t>Compulsory purchase of capsules</a:t>
            </a:r>
          </a:p>
          <a:p>
            <a:r>
              <a:rPr lang="en-US" dirty="0"/>
              <a:t>Loyalty</a:t>
            </a:r>
          </a:p>
          <a:p>
            <a:r>
              <a:rPr lang="en-US" dirty="0"/>
              <a:t>Luxurious shops</a:t>
            </a:r>
          </a:p>
          <a:p>
            <a:r>
              <a:rPr lang="en-US" dirty="0"/>
              <a:t>Personalized service</a:t>
            </a:r>
          </a:p>
          <a:p>
            <a:r>
              <a:rPr lang="en-US" dirty="0"/>
              <a:t>Recycling capsules</a:t>
            </a:r>
          </a:p>
          <a:p>
            <a:endParaRPr lang="en-US" u="sng" dirty="0"/>
          </a:p>
        </p:txBody>
      </p:sp>
    </p:spTree>
    <p:extLst>
      <p:ext uri="{BB962C8B-B14F-4D97-AF65-F5344CB8AC3E}">
        <p14:creationId xmlns:p14="http://schemas.microsoft.com/office/powerpoint/2010/main" val="1512378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SWOT ANALYSIS </a:t>
            </a:r>
          </a:p>
        </p:txBody>
      </p:sp>
      <p:sp>
        <p:nvSpPr>
          <p:cNvPr id="3" name="Content Placeholder 2"/>
          <p:cNvSpPr>
            <a:spLocks noGrp="1"/>
          </p:cNvSpPr>
          <p:nvPr>
            <p:ph idx="1"/>
          </p:nvPr>
        </p:nvSpPr>
        <p:spPr/>
        <p:txBody>
          <a:bodyPr/>
          <a:lstStyle/>
          <a:p>
            <a:pPr marL="0" indent="0">
              <a:buNone/>
            </a:pPr>
            <a:r>
              <a:rPr lang="en-US" u="sng" dirty="0"/>
              <a:t>WEAKNESSES</a:t>
            </a:r>
          </a:p>
          <a:p>
            <a:r>
              <a:rPr lang="en-US" dirty="0"/>
              <a:t>High prices</a:t>
            </a:r>
          </a:p>
          <a:p>
            <a:r>
              <a:rPr lang="en-US" dirty="0"/>
              <a:t>Difficulty for the public to enter the circle</a:t>
            </a:r>
          </a:p>
          <a:p>
            <a:r>
              <a:rPr lang="en-US" dirty="0"/>
              <a:t>Shops only in a few large cities</a:t>
            </a:r>
          </a:p>
          <a:p>
            <a:r>
              <a:rPr lang="en-US" dirty="0"/>
              <a:t>Misuse of the patent</a:t>
            </a:r>
          </a:p>
          <a:p>
            <a:r>
              <a:rPr lang="en-US" dirty="0"/>
              <a:t>Single use of the machine</a:t>
            </a:r>
          </a:p>
          <a:p>
            <a:endParaRPr lang="en-US" u="sng" dirty="0"/>
          </a:p>
          <a:p>
            <a:pPr marL="0" indent="0">
              <a:buNone/>
            </a:pPr>
            <a:endParaRPr lang="en-US" u="sng" dirty="0"/>
          </a:p>
        </p:txBody>
      </p:sp>
    </p:spTree>
    <p:extLst>
      <p:ext uri="{BB962C8B-B14F-4D97-AF65-F5344CB8AC3E}">
        <p14:creationId xmlns:p14="http://schemas.microsoft.com/office/powerpoint/2010/main" val="3559016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SWOT ANALYSIS </a:t>
            </a:r>
          </a:p>
        </p:txBody>
      </p:sp>
      <p:sp>
        <p:nvSpPr>
          <p:cNvPr id="3" name="Content Placeholder 2"/>
          <p:cNvSpPr>
            <a:spLocks noGrp="1"/>
          </p:cNvSpPr>
          <p:nvPr>
            <p:ph idx="1"/>
          </p:nvPr>
        </p:nvSpPr>
        <p:spPr/>
        <p:txBody>
          <a:bodyPr/>
          <a:lstStyle/>
          <a:p>
            <a:pPr marL="0" indent="0">
              <a:buNone/>
            </a:pPr>
            <a:r>
              <a:rPr lang="en-US" u="sng" dirty="0"/>
              <a:t>OPPORTUNITIES </a:t>
            </a:r>
          </a:p>
          <a:p>
            <a:r>
              <a:rPr lang="en-US" dirty="0"/>
              <a:t>Increased demand for high-quality coffee.</a:t>
            </a:r>
          </a:p>
          <a:p>
            <a:r>
              <a:rPr lang="en-US" dirty="0"/>
              <a:t>Adverse weather conditions leading to high demand during winter. </a:t>
            </a:r>
          </a:p>
          <a:p>
            <a:r>
              <a:rPr lang="en-US" dirty="0"/>
              <a:t>Growth market</a:t>
            </a:r>
          </a:p>
          <a:p>
            <a:r>
              <a:rPr lang="en-US" dirty="0"/>
              <a:t>Many different flavors</a:t>
            </a:r>
          </a:p>
          <a:p>
            <a:endParaRPr lang="en-US" u="sng" dirty="0"/>
          </a:p>
        </p:txBody>
      </p:sp>
    </p:spTree>
    <p:extLst>
      <p:ext uri="{BB962C8B-B14F-4D97-AF65-F5344CB8AC3E}">
        <p14:creationId xmlns:p14="http://schemas.microsoft.com/office/powerpoint/2010/main" val="1568301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SWOT ANALYSIS </a:t>
            </a:r>
          </a:p>
        </p:txBody>
      </p:sp>
      <p:sp>
        <p:nvSpPr>
          <p:cNvPr id="3" name="Content Placeholder 2"/>
          <p:cNvSpPr>
            <a:spLocks noGrp="1"/>
          </p:cNvSpPr>
          <p:nvPr>
            <p:ph idx="1"/>
          </p:nvPr>
        </p:nvSpPr>
        <p:spPr/>
        <p:txBody>
          <a:bodyPr/>
          <a:lstStyle/>
          <a:p>
            <a:pPr marL="0" indent="0">
              <a:buNone/>
            </a:pPr>
            <a:r>
              <a:rPr lang="en-US" u="sng" dirty="0"/>
              <a:t>THREATS</a:t>
            </a:r>
          </a:p>
          <a:p>
            <a:r>
              <a:rPr lang="en-US" dirty="0"/>
              <a:t>Appearance of capsules "</a:t>
            </a:r>
            <a:r>
              <a:rPr lang="en-US" dirty="0" err="1"/>
              <a:t>L’Or</a:t>
            </a:r>
            <a:r>
              <a:rPr lang="en-US" dirty="0"/>
              <a:t>" from </a:t>
            </a:r>
            <a:r>
              <a:rPr lang="en-US" dirty="0" err="1"/>
              <a:t>Maison</a:t>
            </a:r>
            <a:r>
              <a:rPr lang="en-US" dirty="0"/>
              <a:t> du Café and Casino</a:t>
            </a:r>
          </a:p>
          <a:p>
            <a:r>
              <a:rPr lang="en-US" dirty="0"/>
              <a:t>Limited term patents</a:t>
            </a:r>
          </a:p>
          <a:p>
            <a:r>
              <a:rPr lang="en-US" dirty="0"/>
              <a:t>Multi-purpose devices entering the market</a:t>
            </a:r>
          </a:p>
          <a:p>
            <a:r>
              <a:rPr lang="en-US" dirty="0"/>
              <a:t>Cheaper products from competitors.</a:t>
            </a:r>
          </a:p>
          <a:p>
            <a:r>
              <a:rPr lang="en-US" dirty="0"/>
              <a:t>Lack of indirect distribution channels (Elder 88).</a:t>
            </a:r>
          </a:p>
          <a:p>
            <a:endParaRPr lang="en-US" u="sng" dirty="0"/>
          </a:p>
        </p:txBody>
      </p:sp>
    </p:spTree>
    <p:extLst>
      <p:ext uri="{BB962C8B-B14F-4D97-AF65-F5344CB8AC3E}">
        <p14:creationId xmlns:p14="http://schemas.microsoft.com/office/powerpoint/2010/main" val="2818872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Market operations</a:t>
            </a:r>
          </a:p>
        </p:txBody>
      </p:sp>
      <p:sp>
        <p:nvSpPr>
          <p:cNvPr id="3" name="Content Placeholder 2"/>
          <p:cNvSpPr>
            <a:spLocks noGrp="1"/>
          </p:cNvSpPr>
          <p:nvPr>
            <p:ph idx="1"/>
          </p:nvPr>
        </p:nvSpPr>
        <p:spPr/>
        <p:txBody>
          <a:bodyPr/>
          <a:lstStyle/>
          <a:p>
            <a:pPr marL="0" indent="0">
              <a:buNone/>
            </a:pPr>
            <a:r>
              <a:rPr lang="en-US"/>
              <a:t>PRODUCTS; Coffee makers : esthetism and quality</a:t>
            </a:r>
          </a:p>
          <a:p>
            <a:pPr marL="0" indent="0">
              <a:buNone/>
            </a:pPr>
            <a:endParaRPr lang="en-US"/>
          </a:p>
          <a:p>
            <a:pPr marL="0" indent="0">
              <a:buNone/>
            </a:pPr>
            <a:endParaRPr lang="en-US" dirty="0"/>
          </a:p>
        </p:txBody>
      </p:sp>
      <p:pic>
        <p:nvPicPr>
          <p:cNvPr id="4" name="Picture 3"/>
          <p:cNvPicPr>
            <a:picLocks noChangeAspect="1"/>
          </p:cNvPicPr>
          <p:nvPr/>
        </p:nvPicPr>
        <p:blipFill>
          <a:blip r:embed="rId2"/>
          <a:stretch>
            <a:fillRect/>
          </a:stretch>
        </p:blipFill>
        <p:spPr>
          <a:xfrm>
            <a:off x="295569" y="2619669"/>
            <a:ext cx="1999661" cy="1999661"/>
          </a:xfrm>
          <a:prstGeom prst="rect">
            <a:avLst/>
          </a:prstGeom>
        </p:spPr>
      </p:pic>
      <p:pic>
        <p:nvPicPr>
          <p:cNvPr id="5" name="Picture 4"/>
          <p:cNvPicPr>
            <a:picLocks noChangeAspect="1"/>
          </p:cNvPicPr>
          <p:nvPr/>
        </p:nvPicPr>
        <p:blipFill>
          <a:blip r:embed="rId3"/>
          <a:stretch>
            <a:fillRect/>
          </a:stretch>
        </p:blipFill>
        <p:spPr>
          <a:xfrm>
            <a:off x="2685461" y="2619667"/>
            <a:ext cx="1999661" cy="1999661"/>
          </a:xfrm>
          <a:prstGeom prst="rect">
            <a:avLst/>
          </a:prstGeom>
        </p:spPr>
      </p:pic>
      <p:pic>
        <p:nvPicPr>
          <p:cNvPr id="6" name="Picture 5"/>
          <p:cNvPicPr>
            <a:picLocks noChangeAspect="1"/>
          </p:cNvPicPr>
          <p:nvPr/>
        </p:nvPicPr>
        <p:blipFill>
          <a:blip r:embed="rId4"/>
          <a:stretch>
            <a:fillRect/>
          </a:stretch>
        </p:blipFill>
        <p:spPr>
          <a:xfrm>
            <a:off x="4403430" y="2619668"/>
            <a:ext cx="1999661" cy="1999661"/>
          </a:xfrm>
          <a:prstGeom prst="rect">
            <a:avLst/>
          </a:prstGeom>
        </p:spPr>
      </p:pic>
      <p:pic>
        <p:nvPicPr>
          <p:cNvPr id="7" name="Picture 6"/>
          <p:cNvPicPr>
            <a:picLocks noChangeAspect="1"/>
          </p:cNvPicPr>
          <p:nvPr/>
        </p:nvPicPr>
        <p:blipFill>
          <a:blip r:embed="rId5"/>
          <a:stretch>
            <a:fillRect/>
          </a:stretch>
        </p:blipFill>
        <p:spPr>
          <a:xfrm>
            <a:off x="6569369" y="2619667"/>
            <a:ext cx="1999661" cy="1999661"/>
          </a:xfrm>
          <a:prstGeom prst="rect">
            <a:avLst/>
          </a:prstGeom>
        </p:spPr>
      </p:pic>
      <p:pic>
        <p:nvPicPr>
          <p:cNvPr id="8" name="Picture 7"/>
          <p:cNvPicPr>
            <a:picLocks noChangeAspect="1"/>
          </p:cNvPicPr>
          <p:nvPr/>
        </p:nvPicPr>
        <p:blipFill>
          <a:blip r:embed="rId6"/>
          <a:stretch>
            <a:fillRect/>
          </a:stretch>
        </p:blipFill>
        <p:spPr>
          <a:xfrm>
            <a:off x="185831" y="4901835"/>
            <a:ext cx="2219136" cy="1316850"/>
          </a:xfrm>
          <a:prstGeom prst="rect">
            <a:avLst/>
          </a:prstGeom>
        </p:spPr>
      </p:pic>
      <p:pic>
        <p:nvPicPr>
          <p:cNvPr id="9" name="Picture 8"/>
          <p:cNvPicPr>
            <a:picLocks noChangeAspect="1"/>
          </p:cNvPicPr>
          <p:nvPr/>
        </p:nvPicPr>
        <p:blipFill>
          <a:blip r:embed="rId7"/>
          <a:stretch>
            <a:fillRect/>
          </a:stretch>
        </p:blipFill>
        <p:spPr>
          <a:xfrm>
            <a:off x="2404967" y="5173130"/>
            <a:ext cx="2243522" cy="774259"/>
          </a:xfrm>
          <a:prstGeom prst="rect">
            <a:avLst/>
          </a:prstGeom>
        </p:spPr>
      </p:pic>
      <p:pic>
        <p:nvPicPr>
          <p:cNvPr id="10" name="Picture 9"/>
          <p:cNvPicPr>
            <a:picLocks noChangeAspect="1"/>
          </p:cNvPicPr>
          <p:nvPr/>
        </p:nvPicPr>
        <p:blipFill>
          <a:blip r:embed="rId8"/>
          <a:stretch>
            <a:fillRect/>
          </a:stretch>
        </p:blipFill>
        <p:spPr>
          <a:xfrm>
            <a:off x="4403430" y="5173129"/>
            <a:ext cx="2243522" cy="768163"/>
          </a:xfrm>
          <a:prstGeom prst="rect">
            <a:avLst/>
          </a:prstGeom>
        </p:spPr>
      </p:pic>
      <p:pic>
        <p:nvPicPr>
          <p:cNvPr id="11" name="Picture 10"/>
          <p:cNvPicPr>
            <a:picLocks noChangeAspect="1"/>
          </p:cNvPicPr>
          <p:nvPr/>
        </p:nvPicPr>
        <p:blipFill>
          <a:blip r:embed="rId9"/>
          <a:stretch>
            <a:fillRect/>
          </a:stretch>
        </p:blipFill>
        <p:spPr>
          <a:xfrm>
            <a:off x="6403091" y="4901835"/>
            <a:ext cx="2347163" cy="1316850"/>
          </a:xfrm>
          <a:prstGeom prst="rect">
            <a:avLst/>
          </a:prstGeom>
        </p:spPr>
      </p:pic>
    </p:spTree>
    <p:extLst>
      <p:ext uri="{BB962C8B-B14F-4D97-AF65-F5344CB8AC3E}">
        <p14:creationId xmlns:p14="http://schemas.microsoft.com/office/powerpoint/2010/main" val="3797241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SELF DISTRIBUTION STRATEGY </a:t>
            </a:r>
          </a:p>
        </p:txBody>
      </p:sp>
      <p:sp>
        <p:nvSpPr>
          <p:cNvPr id="3" name="Content Placeholder 2"/>
          <p:cNvSpPr>
            <a:spLocks noGrp="1"/>
          </p:cNvSpPr>
          <p:nvPr>
            <p:ph idx="1"/>
          </p:nvPr>
        </p:nvSpPr>
        <p:spPr/>
        <p:txBody>
          <a:bodyPr/>
          <a:lstStyle/>
          <a:p>
            <a:r>
              <a:rPr lang="en-US" dirty="0"/>
              <a:t>Nespresso holds its own shops.</a:t>
            </a:r>
          </a:p>
          <a:p>
            <a:pPr marL="0" indent="0">
              <a:buNone/>
            </a:pPr>
            <a:r>
              <a:rPr lang="en-US" dirty="0"/>
              <a:t>Direct system</a:t>
            </a:r>
          </a:p>
          <a:p>
            <a:pPr>
              <a:buFont typeface="Wingdings" panose="05000000000000000000" pitchFamily="2" charset="2"/>
              <a:buChar char="v"/>
            </a:pPr>
            <a:r>
              <a:rPr lang="en-US" dirty="0"/>
              <a:t>Benefits:</a:t>
            </a:r>
          </a:p>
          <a:p>
            <a:r>
              <a:rPr lang="en-US" dirty="0"/>
              <a:t>Reducing costs</a:t>
            </a:r>
          </a:p>
          <a:p>
            <a:r>
              <a:rPr lang="en-US" dirty="0"/>
              <a:t>Increase launch Speed</a:t>
            </a:r>
          </a:p>
          <a:p>
            <a:pPr>
              <a:buFont typeface="Wingdings" panose="05000000000000000000" pitchFamily="2" charset="2"/>
              <a:buChar char="v"/>
            </a:pPr>
            <a:r>
              <a:rPr lang="en-US" dirty="0"/>
              <a:t>Disadvantages:</a:t>
            </a:r>
          </a:p>
          <a:p>
            <a:r>
              <a:rPr lang="en-US" dirty="0"/>
              <a:t>Market growth limitations</a:t>
            </a:r>
          </a:p>
          <a:p>
            <a:r>
              <a:rPr lang="en-US" dirty="0"/>
              <a:t>Heavy investments</a:t>
            </a:r>
          </a:p>
          <a:p>
            <a:endParaRPr lang="en-US" dirty="0"/>
          </a:p>
        </p:txBody>
      </p:sp>
      <p:pic>
        <p:nvPicPr>
          <p:cNvPr id="4" name="Picture 3"/>
          <p:cNvPicPr>
            <a:picLocks noChangeAspect="1"/>
          </p:cNvPicPr>
          <p:nvPr/>
        </p:nvPicPr>
        <p:blipFill>
          <a:blip r:embed="rId2"/>
          <a:stretch>
            <a:fillRect/>
          </a:stretch>
        </p:blipFill>
        <p:spPr>
          <a:xfrm>
            <a:off x="6214691" y="2676602"/>
            <a:ext cx="4182218" cy="3542083"/>
          </a:xfrm>
          <a:prstGeom prst="rect">
            <a:avLst/>
          </a:prstGeom>
        </p:spPr>
      </p:pic>
    </p:spTree>
    <p:extLst>
      <p:ext uri="{BB962C8B-B14F-4D97-AF65-F5344CB8AC3E}">
        <p14:creationId xmlns:p14="http://schemas.microsoft.com/office/powerpoint/2010/main" val="3975627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ADVERTISING / PROMOTION</a:t>
            </a: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v"/>
            </a:pPr>
            <a:r>
              <a:rPr lang="en-US" dirty="0"/>
              <a:t>Advertising (Promotion) :</a:t>
            </a:r>
          </a:p>
          <a:p>
            <a:pPr>
              <a:buFont typeface="Wingdings" panose="05000000000000000000" pitchFamily="2" charset="2"/>
              <a:buChar char="ü"/>
            </a:pPr>
            <a:r>
              <a:rPr lang="en-US" dirty="0"/>
              <a:t>Creation of the logo : Future Brand agency</a:t>
            </a:r>
          </a:p>
          <a:p>
            <a:r>
              <a:rPr lang="en-US" dirty="0"/>
              <a:t>Graphic identity : sober colors</a:t>
            </a:r>
          </a:p>
          <a:p>
            <a:r>
              <a:rPr lang="en-US" dirty="0"/>
              <a:t>"N": brand recognition sign</a:t>
            </a:r>
          </a:p>
          <a:p>
            <a:r>
              <a:rPr lang="en-US" dirty="0"/>
              <a:t>The base-line "Nespresso, what else? »</a:t>
            </a:r>
          </a:p>
          <a:p>
            <a:pPr>
              <a:buFont typeface="Wingdings" panose="05000000000000000000" pitchFamily="2" charset="2"/>
              <a:buChar char="v"/>
            </a:pPr>
            <a:r>
              <a:rPr lang="en-US" dirty="0"/>
              <a:t>Advertising Campaigns</a:t>
            </a:r>
          </a:p>
          <a:p>
            <a:r>
              <a:rPr lang="en-US" dirty="0"/>
              <a:t>George Clooney and Jean </a:t>
            </a:r>
            <a:r>
              <a:rPr lang="en-US" dirty="0" err="1"/>
              <a:t>Dujardin</a:t>
            </a:r>
            <a:r>
              <a:rPr lang="en-US" dirty="0"/>
              <a:t> : emblematic characters of the brand</a:t>
            </a:r>
          </a:p>
          <a:p>
            <a:r>
              <a:rPr lang="en-US" dirty="0"/>
              <a:t>They embody the values of NESPRESSO</a:t>
            </a:r>
          </a:p>
          <a:p>
            <a:pPr>
              <a:buFont typeface="Wingdings" panose="05000000000000000000" pitchFamily="2" charset="2"/>
              <a:buChar char="v"/>
            </a:pPr>
            <a:r>
              <a:rPr lang="en-US" dirty="0"/>
              <a:t>Create the event without bore the consumer : surprising him without disappoint him</a:t>
            </a:r>
          </a:p>
          <a:p>
            <a:endParaRPr lang="en-US" dirty="0"/>
          </a:p>
        </p:txBody>
      </p:sp>
    </p:spTree>
    <p:extLst>
      <p:ext uri="{BB962C8B-B14F-4D97-AF65-F5344CB8AC3E}">
        <p14:creationId xmlns:p14="http://schemas.microsoft.com/office/powerpoint/2010/main" val="3511702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WHAT NEXT</a:t>
            </a:r>
          </a:p>
        </p:txBody>
      </p:sp>
      <p:sp>
        <p:nvSpPr>
          <p:cNvPr id="3" name="Content Placeholder 2"/>
          <p:cNvSpPr>
            <a:spLocks noGrp="1"/>
          </p:cNvSpPr>
          <p:nvPr>
            <p:ph idx="1"/>
          </p:nvPr>
        </p:nvSpPr>
        <p:spPr/>
        <p:txBody>
          <a:bodyPr/>
          <a:lstStyle/>
          <a:p>
            <a:r>
              <a:rPr lang="en-US" dirty="0"/>
              <a:t>Nespresso has become very successful in the recent years and it is estimated that in 12 years it has become one of the successful global beverage and food brands in most parts of the world. </a:t>
            </a:r>
          </a:p>
          <a:p>
            <a:r>
              <a:rPr lang="en-US" dirty="0"/>
              <a:t>How to keep their actual </a:t>
            </a:r>
            <a:br>
              <a:rPr lang="en-US" dirty="0"/>
            </a:br>
            <a:r>
              <a:rPr lang="en-US" dirty="0"/>
              <a:t>market place in the future?</a:t>
            </a:r>
          </a:p>
          <a:p>
            <a:r>
              <a:rPr lang="en-US" dirty="0"/>
              <a:t>How will they contemplate </a:t>
            </a:r>
            <a:br>
              <a:rPr lang="en-US" dirty="0"/>
            </a:br>
            <a:r>
              <a:rPr lang="en-US" dirty="0"/>
              <a:t>the future of coffee experiences?</a:t>
            </a:r>
          </a:p>
          <a:p>
            <a:endParaRPr lang="en-US" dirty="0"/>
          </a:p>
          <a:p>
            <a:endParaRPr lang="en-US" dirty="0"/>
          </a:p>
        </p:txBody>
      </p:sp>
      <p:pic>
        <p:nvPicPr>
          <p:cNvPr id="4" name="Picture 3"/>
          <p:cNvPicPr>
            <a:picLocks noChangeAspect="1"/>
          </p:cNvPicPr>
          <p:nvPr/>
        </p:nvPicPr>
        <p:blipFill>
          <a:blip r:embed="rId2"/>
          <a:stretch>
            <a:fillRect/>
          </a:stretch>
        </p:blipFill>
        <p:spPr>
          <a:xfrm>
            <a:off x="6231901" y="3047907"/>
            <a:ext cx="5083800" cy="3810093"/>
          </a:xfrm>
          <a:prstGeom prst="rect">
            <a:avLst/>
          </a:prstGeom>
        </p:spPr>
      </p:pic>
    </p:spTree>
    <p:extLst>
      <p:ext uri="{BB962C8B-B14F-4D97-AF65-F5344CB8AC3E}">
        <p14:creationId xmlns:p14="http://schemas.microsoft.com/office/powerpoint/2010/main" val="548647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Strategy Statement</a:t>
            </a:r>
            <a:br>
              <a:rPr lang="en-US" dirty="0"/>
            </a:br>
            <a:endParaRPr lang="en-US" dirty="0"/>
          </a:p>
        </p:txBody>
      </p:sp>
      <p:sp>
        <p:nvSpPr>
          <p:cNvPr id="3" name="Content Placeholder 2"/>
          <p:cNvSpPr>
            <a:spLocks noGrp="1"/>
          </p:cNvSpPr>
          <p:nvPr>
            <p:ph idx="1"/>
          </p:nvPr>
        </p:nvSpPr>
        <p:spPr/>
        <p:txBody>
          <a:bodyPr/>
          <a:lstStyle/>
          <a:p>
            <a:endParaRPr lang="en-US" dirty="0"/>
          </a:p>
          <a:p>
            <a:r>
              <a:rPr lang="en-US" dirty="0"/>
              <a:t>To make the distribution of coffee machines and coffee pods efficient through ensuring controlled distribution structures. Ensuring that competitors are kept off so that they don't bring down the business by enforcing the patent rights (Metzler, 2013).  Distributing high-quality coffee machines that do not break down easily and making sure that the coffee produced is of high quality also. </a:t>
            </a:r>
          </a:p>
        </p:txBody>
      </p:sp>
    </p:spTree>
    <p:extLst>
      <p:ext uri="{BB962C8B-B14F-4D97-AF65-F5344CB8AC3E}">
        <p14:creationId xmlns:p14="http://schemas.microsoft.com/office/powerpoint/2010/main" val="865773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References </a:t>
            </a:r>
          </a:p>
        </p:txBody>
      </p:sp>
      <p:sp>
        <p:nvSpPr>
          <p:cNvPr id="3" name="Content Placeholder 2"/>
          <p:cNvSpPr>
            <a:spLocks noGrp="1"/>
          </p:cNvSpPr>
          <p:nvPr>
            <p:ph idx="1"/>
          </p:nvPr>
        </p:nvSpPr>
        <p:spPr/>
        <p:txBody>
          <a:bodyPr/>
          <a:lstStyle/>
          <a:p>
            <a:r>
              <a:rPr lang="en-US" dirty="0" err="1"/>
              <a:t>Brem</a:t>
            </a:r>
            <a:r>
              <a:rPr lang="en-US" dirty="0"/>
              <a:t>, Alexander, Maximilian Maier, and Christine </a:t>
            </a:r>
            <a:r>
              <a:rPr lang="en-US" dirty="0" err="1"/>
              <a:t>Wimschneider</a:t>
            </a:r>
            <a:r>
              <a:rPr lang="en-US" dirty="0"/>
              <a:t>, (2016). "Competitive advantage through innovation: the case of Nespresso." European Journal of Innovation Management.</a:t>
            </a:r>
          </a:p>
          <a:p>
            <a:r>
              <a:rPr lang="en-US" dirty="0"/>
              <a:t>Elder, Sara D., Jane Lister, and Peter </a:t>
            </a:r>
            <a:r>
              <a:rPr lang="en-US" dirty="0" err="1"/>
              <a:t>Dauvergne</a:t>
            </a:r>
            <a:r>
              <a:rPr lang="en-US" dirty="0"/>
              <a:t>, (2014). "Big retail and sustainable coffee: A new development studies research agenda." Progress in Development Studies.</a:t>
            </a:r>
          </a:p>
          <a:p>
            <a:r>
              <a:rPr lang="en-US" dirty="0"/>
              <a:t>Matzler, Kurt, et al. (2013).  "Business model innovation: coffee triumphs for Nespresso." Journal of Business Strategy.</a:t>
            </a:r>
          </a:p>
          <a:p>
            <a:endParaRPr lang="en-US" dirty="0"/>
          </a:p>
        </p:txBody>
      </p:sp>
    </p:spTree>
    <p:extLst>
      <p:ext uri="{BB962C8B-B14F-4D97-AF65-F5344CB8AC3E}">
        <p14:creationId xmlns:p14="http://schemas.microsoft.com/office/powerpoint/2010/main" val="2850937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625" y="-42973"/>
            <a:ext cx="12205250" cy="6943946"/>
          </a:xfrm>
          <a:prstGeom prst="rect">
            <a:avLst/>
          </a:prstGeom>
        </p:spPr>
      </p:pic>
    </p:spTree>
    <p:extLst>
      <p:ext uri="{BB962C8B-B14F-4D97-AF65-F5344CB8AC3E}">
        <p14:creationId xmlns:p14="http://schemas.microsoft.com/office/powerpoint/2010/main" val="3122155206"/>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87</TotalTime>
  <Words>851</Words>
  <Application>Microsoft Office PowerPoint</Application>
  <PresentationFormat>Widescreen</PresentationFormat>
  <Paragraphs>111</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Vapor Trail</vt:lpstr>
      <vt:lpstr>Running head: Nespresso distribution strategies</vt:lpstr>
      <vt:lpstr>PowerPoint Presentation</vt:lpstr>
      <vt:lpstr>SUMMARY</vt:lpstr>
      <vt:lpstr>Introduction </vt:lpstr>
      <vt:lpstr>Invention history </vt:lpstr>
      <vt:lpstr>Timeline</vt:lpstr>
      <vt:lpstr>MARKETING STRATEGY</vt:lpstr>
      <vt:lpstr>Analysis of the logo </vt:lpstr>
      <vt:lpstr>Target analysis</vt:lpstr>
      <vt:lpstr>Segmentation </vt:lpstr>
      <vt:lpstr>SWOT ANALYSIS</vt:lpstr>
      <vt:lpstr>SWOT ANALYSIS </vt:lpstr>
      <vt:lpstr>SWOT ANALYSIS </vt:lpstr>
      <vt:lpstr>SWOT ANALYSIS </vt:lpstr>
      <vt:lpstr>Market operations</vt:lpstr>
      <vt:lpstr>SELF DISTRIBUTION STRATEGY </vt:lpstr>
      <vt:lpstr>ADVERTISING / PROMOTION</vt:lpstr>
      <vt:lpstr>WHAT NEXT</vt:lpstr>
      <vt:lpstr>Strategy Statement </vt:lpstr>
      <vt:lpstr>References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Bryo</dc:creator>
  <cp:lastModifiedBy>254716226303</cp:lastModifiedBy>
  <cp:revision>68</cp:revision>
  <dcterms:created xsi:type="dcterms:W3CDTF">2020-11-13T06:38:35Z</dcterms:created>
  <dcterms:modified xsi:type="dcterms:W3CDTF">2020-11-13T10:42:10Z</dcterms:modified>
</cp:coreProperties>
</file>